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19" r:id="rId2"/>
    <p:sldId id="321" r:id="rId3"/>
    <p:sldId id="421" r:id="rId4"/>
    <p:sldId id="429" r:id="rId5"/>
    <p:sldId id="320" r:id="rId6"/>
    <p:sldId id="322" r:id="rId7"/>
    <p:sldId id="323" r:id="rId8"/>
    <p:sldId id="324" r:id="rId9"/>
    <p:sldId id="431" r:id="rId10"/>
    <p:sldId id="434" r:id="rId11"/>
    <p:sldId id="430" r:id="rId12"/>
    <p:sldId id="432" r:id="rId13"/>
    <p:sldId id="326" r:id="rId14"/>
    <p:sldId id="325" r:id="rId15"/>
    <p:sldId id="422" r:id="rId16"/>
    <p:sldId id="425" r:id="rId17"/>
    <p:sldId id="423" r:id="rId18"/>
    <p:sldId id="426" r:id="rId19"/>
    <p:sldId id="427" r:id="rId20"/>
    <p:sldId id="327" r:id="rId21"/>
    <p:sldId id="424" r:id="rId22"/>
    <p:sldId id="436" r:id="rId23"/>
    <p:sldId id="437" r:id="rId24"/>
    <p:sldId id="435" r:id="rId25"/>
    <p:sldId id="428" r:id="rId26"/>
    <p:sldId id="329" r:id="rId27"/>
    <p:sldId id="332" r:id="rId28"/>
    <p:sldId id="334" r:id="rId29"/>
    <p:sldId id="335" r:id="rId30"/>
    <p:sldId id="336" r:id="rId31"/>
    <p:sldId id="337" r:id="rId32"/>
    <p:sldId id="338" r:id="rId33"/>
    <p:sldId id="339" r:id="rId34"/>
    <p:sldId id="340" r:id="rId35"/>
    <p:sldId id="341" r:id="rId36"/>
    <p:sldId id="342" r:id="rId37"/>
    <p:sldId id="343" r:id="rId38"/>
    <p:sldId id="344" r:id="rId39"/>
    <p:sldId id="345" r:id="rId40"/>
    <p:sldId id="346" r:id="rId41"/>
    <p:sldId id="347" r:id="rId42"/>
    <p:sldId id="348" r:id="rId43"/>
    <p:sldId id="349" r:id="rId44"/>
    <p:sldId id="350" r:id="rId45"/>
    <p:sldId id="351" r:id="rId46"/>
    <p:sldId id="352" r:id="rId47"/>
    <p:sldId id="353" r:id="rId48"/>
    <p:sldId id="354" r:id="rId49"/>
    <p:sldId id="355" r:id="rId50"/>
    <p:sldId id="356" r:id="rId51"/>
    <p:sldId id="357" r:id="rId52"/>
    <p:sldId id="358" r:id="rId53"/>
    <p:sldId id="359" r:id="rId54"/>
    <p:sldId id="360" r:id="rId55"/>
    <p:sldId id="361" r:id="rId56"/>
    <p:sldId id="362" r:id="rId57"/>
    <p:sldId id="363" r:id="rId58"/>
    <p:sldId id="364" r:id="rId59"/>
    <p:sldId id="365" r:id="rId60"/>
    <p:sldId id="366" r:id="rId61"/>
    <p:sldId id="367" r:id="rId62"/>
    <p:sldId id="368" r:id="rId63"/>
    <p:sldId id="369" r:id="rId64"/>
    <p:sldId id="370" r:id="rId65"/>
    <p:sldId id="371" r:id="rId66"/>
    <p:sldId id="372" r:id="rId67"/>
    <p:sldId id="373" r:id="rId68"/>
    <p:sldId id="374" r:id="rId69"/>
    <p:sldId id="375" r:id="rId70"/>
    <p:sldId id="376" r:id="rId71"/>
    <p:sldId id="377" r:id="rId72"/>
    <p:sldId id="378" r:id="rId73"/>
    <p:sldId id="379" r:id="rId74"/>
    <p:sldId id="380" r:id="rId75"/>
    <p:sldId id="381" r:id="rId76"/>
    <p:sldId id="382" r:id="rId77"/>
    <p:sldId id="383" r:id="rId78"/>
    <p:sldId id="384" r:id="rId79"/>
    <p:sldId id="385" r:id="rId80"/>
    <p:sldId id="386" r:id="rId81"/>
    <p:sldId id="387" r:id="rId82"/>
    <p:sldId id="388" r:id="rId83"/>
    <p:sldId id="389" r:id="rId84"/>
    <p:sldId id="390" r:id="rId85"/>
    <p:sldId id="391" r:id="rId86"/>
    <p:sldId id="392" r:id="rId87"/>
    <p:sldId id="393" r:id="rId88"/>
    <p:sldId id="394" r:id="rId89"/>
    <p:sldId id="395" r:id="rId90"/>
    <p:sldId id="396" r:id="rId91"/>
    <p:sldId id="397" r:id="rId92"/>
    <p:sldId id="398" r:id="rId93"/>
    <p:sldId id="399" r:id="rId94"/>
    <p:sldId id="400" r:id="rId95"/>
    <p:sldId id="401" r:id="rId96"/>
    <p:sldId id="402" r:id="rId97"/>
    <p:sldId id="403" r:id="rId98"/>
    <p:sldId id="404" r:id="rId99"/>
    <p:sldId id="405" r:id="rId100"/>
    <p:sldId id="406" r:id="rId101"/>
    <p:sldId id="407" r:id="rId102"/>
    <p:sldId id="408" r:id="rId103"/>
    <p:sldId id="409" r:id="rId104"/>
    <p:sldId id="410" r:id="rId105"/>
    <p:sldId id="411" r:id="rId106"/>
    <p:sldId id="412" r:id="rId107"/>
    <p:sldId id="413" r:id="rId108"/>
    <p:sldId id="414" r:id="rId109"/>
    <p:sldId id="415" r:id="rId110"/>
    <p:sldId id="416" r:id="rId111"/>
    <p:sldId id="417" r:id="rId112"/>
    <p:sldId id="418" r:id="rId113"/>
    <p:sldId id="419" r:id="rId114"/>
    <p:sldId id="269" r:id="rId115"/>
    <p:sldId id="270" r:id="rId1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5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723A2-B600-4082-84FB-E0897061A6FA}" type="datetimeFigureOut">
              <a:rPr lang="en-AU" smtClean="0"/>
              <a:t>2/10/2022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3DF7-F578-4E42-8BD1-CF96C372AF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8536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723A2-B600-4082-84FB-E0897061A6FA}" type="datetimeFigureOut">
              <a:rPr lang="en-AU" smtClean="0"/>
              <a:t>2/10/2022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3DF7-F578-4E42-8BD1-CF96C372AF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9998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723A2-B600-4082-84FB-E0897061A6FA}" type="datetimeFigureOut">
              <a:rPr lang="en-AU" smtClean="0"/>
              <a:t>2/10/2022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3DF7-F578-4E42-8BD1-CF96C372AF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43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723A2-B600-4082-84FB-E0897061A6FA}" type="datetimeFigureOut">
              <a:rPr lang="en-AU" smtClean="0"/>
              <a:t>2/10/2022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3DF7-F578-4E42-8BD1-CF96C372AF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1883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723A2-B600-4082-84FB-E0897061A6FA}" type="datetimeFigureOut">
              <a:rPr lang="en-AU" smtClean="0"/>
              <a:t>2/10/2022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3DF7-F578-4E42-8BD1-CF96C372AF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99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723A2-B600-4082-84FB-E0897061A6FA}" type="datetimeFigureOut">
              <a:rPr lang="en-AU" smtClean="0"/>
              <a:t>2/10/2022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3DF7-F578-4E42-8BD1-CF96C372AF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9228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723A2-B600-4082-84FB-E0897061A6FA}" type="datetimeFigureOut">
              <a:rPr lang="en-AU" smtClean="0"/>
              <a:t>2/10/2022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3DF7-F578-4E42-8BD1-CF96C372AF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491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723A2-B600-4082-84FB-E0897061A6FA}" type="datetimeFigureOut">
              <a:rPr lang="en-AU" smtClean="0"/>
              <a:t>2/10/2022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3DF7-F578-4E42-8BD1-CF96C372AF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3851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723A2-B600-4082-84FB-E0897061A6FA}" type="datetimeFigureOut">
              <a:rPr lang="en-AU" smtClean="0"/>
              <a:t>2/10/2022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3DF7-F578-4E42-8BD1-CF96C372AF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9448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723A2-B600-4082-84FB-E0897061A6FA}" type="datetimeFigureOut">
              <a:rPr lang="en-AU" smtClean="0"/>
              <a:t>2/10/2022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3DF7-F578-4E42-8BD1-CF96C372AF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3235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723A2-B600-4082-84FB-E0897061A6FA}" type="datetimeFigureOut">
              <a:rPr lang="en-AU" smtClean="0"/>
              <a:t>2/10/2022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3DF7-F578-4E42-8BD1-CF96C372AF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034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723A2-B600-4082-84FB-E0897061A6FA}" type="datetimeFigureOut">
              <a:rPr lang="en-AU" smtClean="0"/>
              <a:t>2/10/2022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93DF7-F578-4E42-8BD1-CF96C372AF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81573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Depth_of_field#Factors_affecting_depth_of_field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Wavelength" TargetMode="External"/><Relationship Id="rId3" Type="http://schemas.openxmlformats.org/officeDocument/2006/relationships/hyperlink" Target="https://en.wikipedia.org/wiki/Lens_(optics)" TargetMode="External"/><Relationship Id="rId7" Type="http://schemas.openxmlformats.org/officeDocument/2006/relationships/hyperlink" Target="https://en.wikipedia.org/wiki/Refractive_index" TargetMode="External"/><Relationship Id="rId12" Type="http://schemas.openxmlformats.org/officeDocument/2006/relationships/hyperlink" Target="https://en.wikipedia.org/wiki/Aberration_in_optical_systems" TargetMode="External"/><Relationship Id="rId2" Type="http://schemas.openxmlformats.org/officeDocument/2006/relationships/hyperlink" Target="https://en.wikipedia.org/wiki/Optic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Dispersion_(optics)" TargetMode="External"/><Relationship Id="rId11" Type="http://schemas.openxmlformats.org/officeDocument/2006/relationships/hyperlink" Target="https://en.wikipedia.org/wiki/Focal_length" TargetMode="External"/><Relationship Id="rId5" Type="http://schemas.openxmlformats.org/officeDocument/2006/relationships/hyperlink" Target="https://en.wikipedia.org/wiki/Color" TargetMode="External"/><Relationship Id="rId10" Type="http://schemas.openxmlformats.org/officeDocument/2006/relationships/hyperlink" Target="https://en.wikipedia.org/wiki/Chromatic_aberration#cite_note-r1-2" TargetMode="External"/><Relationship Id="rId4" Type="http://schemas.openxmlformats.org/officeDocument/2006/relationships/hyperlink" Target="https://en.wikipedia.org/wiki/Focus_(optics)" TargetMode="External"/><Relationship Id="rId9" Type="http://schemas.openxmlformats.org/officeDocument/2006/relationships/hyperlink" Target="https://en.wikipedia.org/wiki/Light" TargetMode="Externa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hotography" TargetMode="External"/><Relationship Id="rId2" Type="http://schemas.openxmlformats.org/officeDocument/2006/relationships/hyperlink" Target="https://en.wikipedia.org/wiki/Optic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Fixed_focus_lens" TargetMode="External"/><Relationship Id="rId5" Type="http://schemas.openxmlformats.org/officeDocument/2006/relationships/hyperlink" Target="https://en.wikipedia.org/wiki/Depth_of_field" TargetMode="External"/><Relationship Id="rId4" Type="http://schemas.openxmlformats.org/officeDocument/2006/relationships/hyperlink" Target="https://en.wikipedia.org/wiki/Focus_(optics)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en.wikipedia.org/wiki/Camer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Microsculpture%20-%20BRITISH%20MUSEUM%20-%20MACRO.mp4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ens_(optics)" TargetMode="External"/><Relationship Id="rId2" Type="http://schemas.openxmlformats.org/officeDocument/2006/relationships/hyperlink" Target="https://en.wikipedia.org/wiki/Optic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Paraxial_optics" TargetMode="External"/><Relationship Id="rId4" Type="http://schemas.openxmlformats.org/officeDocument/2006/relationships/hyperlink" Target="https://en.wikipedia.org/wiki/Light" TargetMode="Externa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B7CEE-1681-4C6E-AF86-FB0CA0C4D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716742"/>
          </a:xfrm>
        </p:spPr>
        <p:txBody>
          <a:bodyPr>
            <a:normAutofit fontScale="90000"/>
          </a:bodyPr>
          <a:lstStyle/>
          <a:p>
            <a:pPr algn="ctr"/>
            <a:r>
              <a:rPr lang="en-AU" dirty="0">
                <a:solidFill>
                  <a:srgbClr val="FFFF00"/>
                </a:solidFill>
              </a:rPr>
              <a:t>Photographic Depth of Field</a:t>
            </a:r>
            <a:br>
              <a:rPr lang="en-AU" dirty="0"/>
            </a:br>
            <a:br>
              <a:rPr lang="en-AU" dirty="0"/>
            </a:br>
            <a:r>
              <a:rPr lang="en-AU" dirty="0">
                <a:solidFill>
                  <a:srgbClr val="FFFF00"/>
                </a:solidFill>
              </a:rPr>
              <a:t>Phillip Island Photographic Society</a:t>
            </a:r>
            <a:br>
              <a:rPr lang="en-AU" dirty="0">
                <a:solidFill>
                  <a:srgbClr val="FFFF00"/>
                </a:solidFill>
              </a:rPr>
            </a:br>
            <a:r>
              <a:rPr lang="en-AU" sz="3100" dirty="0">
                <a:solidFill>
                  <a:srgbClr val="FFFF00"/>
                </a:solidFill>
              </a:rPr>
              <a:t>Monday, 3</a:t>
            </a:r>
            <a:r>
              <a:rPr lang="en-AU" sz="3100" baseline="30000" dirty="0">
                <a:solidFill>
                  <a:srgbClr val="FFFF00"/>
                </a:solidFill>
              </a:rPr>
              <a:t>rd</a:t>
            </a:r>
            <a:r>
              <a:rPr lang="en-AU" sz="3100" dirty="0">
                <a:solidFill>
                  <a:srgbClr val="FFFF00"/>
                </a:solidFill>
              </a:rPr>
              <a:t> October 2022</a:t>
            </a:r>
            <a:br>
              <a:rPr lang="en-AU" dirty="0">
                <a:solidFill>
                  <a:srgbClr val="FFFF00"/>
                </a:solidFill>
              </a:rPr>
            </a:br>
            <a:endParaRPr lang="en-AU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ADEBF-BA6E-430D-AAC3-548AA6AEB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38599"/>
            <a:ext cx="10515600" cy="21383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AU" dirty="0"/>
              <a:t>Bert Hoveling Ph.D.</a:t>
            </a:r>
          </a:p>
          <a:p>
            <a:pPr marL="0" indent="0" algn="ctr">
              <a:buNone/>
            </a:pPr>
            <a:r>
              <a:rPr lang="en-AU" dirty="0"/>
              <a:t>EFIAP FAPS EFIAP </a:t>
            </a:r>
            <a:r>
              <a:rPr lang="en-AU" dirty="0" err="1"/>
              <a:t>HonFAPS</a:t>
            </a:r>
            <a:r>
              <a:rPr lang="en-AU" dirty="0"/>
              <a:t> SSAPS SSVAPS</a:t>
            </a:r>
          </a:p>
          <a:p>
            <a:pPr marL="0" indent="0" algn="ctr">
              <a:buNone/>
            </a:pPr>
            <a:r>
              <a:rPr lang="en-AU" dirty="0"/>
              <a:t>0419 118 610</a:t>
            </a:r>
          </a:p>
          <a:p>
            <a:pPr marL="0" indent="0" algn="ctr">
              <a:buNone/>
            </a:pPr>
            <a:r>
              <a:rPr lang="en-AU" dirty="0">
                <a:hlinkClick r:id="rId2"/>
              </a:rPr>
              <a:t>https://en.wikipedia.org/wiki/Depth_of_field#Factors_affecting_depth_of_field</a:t>
            </a:r>
            <a:endParaRPr lang="en-AU" dirty="0"/>
          </a:p>
          <a:p>
            <a:pPr marL="0" indent="0" algn="ctr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23725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8B1A6-FC09-27F1-FB34-FC1B4B08E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5257800" cy="1325563"/>
          </a:xfrm>
        </p:spPr>
        <p:txBody>
          <a:bodyPr/>
          <a:lstStyle/>
          <a:p>
            <a:r>
              <a:rPr lang="en-AU" dirty="0">
                <a:solidFill>
                  <a:srgbClr val="FFFF00"/>
                </a:solidFill>
              </a:rPr>
              <a:t>Optical Aberration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3AB2A-E314-DBB1-99F3-882401962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65FF3BE-DC1A-5B3E-CF4A-9D293CF38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053"/>
            <a:ext cx="5968768" cy="622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00456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3D824-BD61-47F1-A17D-103394391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40FF-BCCB-47A9-81F9-FD2086725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534152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1E50C-07FC-4316-8244-AAE030363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0DFB8-56B1-4360-AB59-39C9D551B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95128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31E6E-F614-469D-B342-CDA933312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27EFB-593A-449D-8F3E-334DC5B53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880840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B7CEE-1681-4C6E-AF86-FB0CA0C4D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ADEBF-BA6E-430D-AAC3-548AA6AEB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704646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005E3-95F6-48FC-A160-EEC38C75E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3354C-82D7-4A37-BEC5-8C5C8F7EB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676631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3D824-BD61-47F1-A17D-103394391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40FF-BCCB-47A9-81F9-FD2086725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352042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1E50C-07FC-4316-8244-AAE030363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0DFB8-56B1-4360-AB59-39C9D551B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713896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3D824-BD61-47F1-A17D-103394391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40FF-BCCB-47A9-81F9-FD2086725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643104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1E50C-07FC-4316-8244-AAE030363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0DFB8-56B1-4360-AB59-39C9D551B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697864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31E6E-F614-469D-B342-CDA933312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27EFB-593A-449D-8F3E-334DC5B53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05160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8E9D7-835E-ACA8-A9D7-58E0238AB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>
                <a:solidFill>
                  <a:srgbClr val="FFFF00"/>
                </a:solidFill>
              </a:rPr>
              <a:t>Chromogenic Aberration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1FD07-A4B6-0089-042A-15F29657D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5109"/>
            <a:ext cx="10935984" cy="4131853"/>
          </a:xfrm>
        </p:spPr>
        <p:txBody>
          <a:bodyPr>
            <a:normAutofit/>
          </a:bodyPr>
          <a:lstStyle/>
          <a:p>
            <a:r>
              <a:rPr lang="en-AU" sz="2400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In </a:t>
            </a:r>
            <a:r>
              <a:rPr lang="en-AU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hlinkClick r:id="rId2" tooltip="Optic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optics</a:t>
            </a:r>
            <a:r>
              <a:rPr lang="en-AU" sz="2400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AU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chromatic aberration</a:t>
            </a:r>
            <a:r>
              <a:rPr lang="en-AU" sz="2400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n-AU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CA</a:t>
            </a:r>
            <a:r>
              <a:rPr lang="en-AU" sz="2400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), also called </a:t>
            </a:r>
            <a:r>
              <a:rPr lang="en-AU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chromatic distortion</a:t>
            </a:r>
            <a:r>
              <a:rPr lang="en-AU" sz="2400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 and </a:t>
            </a:r>
            <a:r>
              <a:rPr lang="en-AU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spherochromatism</a:t>
            </a:r>
            <a:r>
              <a:rPr lang="en-AU" sz="2400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, is a failure of a </a:t>
            </a:r>
            <a:r>
              <a:rPr lang="en-AU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hlinkClick r:id="rId3" tooltip="Lens (optics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lens</a:t>
            </a:r>
            <a:r>
              <a:rPr lang="en-AU" sz="2400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 to </a:t>
            </a:r>
            <a:r>
              <a:rPr lang="en-AU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hlinkClick r:id="rId4" tooltip="Focus (optics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focus</a:t>
            </a:r>
            <a:r>
              <a:rPr lang="en-AU" sz="2400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 all </a:t>
            </a:r>
            <a:r>
              <a:rPr lang="en-AU" sz="2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hlinkClick r:id="rId5" tooltip="Colo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colors</a:t>
            </a:r>
            <a:r>
              <a:rPr lang="en-AU" sz="2400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 to the same point. </a:t>
            </a:r>
          </a:p>
          <a:p>
            <a:r>
              <a:rPr lang="en-AU" sz="2400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It is caused by </a:t>
            </a:r>
            <a:r>
              <a:rPr lang="en-AU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hlinkClick r:id="rId6" tooltip="Dispersion (optics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dispersion</a:t>
            </a:r>
            <a:r>
              <a:rPr lang="en-AU" sz="2400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: the </a:t>
            </a:r>
            <a:r>
              <a:rPr lang="en-AU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hlinkClick r:id="rId7" tooltip="Refractive index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refractive index</a:t>
            </a:r>
            <a:r>
              <a:rPr lang="en-AU" sz="2400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 of the lens elements varies with the </a:t>
            </a:r>
            <a:r>
              <a:rPr lang="en-AU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hlinkClick r:id="rId8" tooltip="Wavelength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wavelength</a:t>
            </a:r>
            <a:r>
              <a:rPr lang="en-AU" sz="2400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 of </a:t>
            </a:r>
            <a:r>
              <a:rPr lang="en-AU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hlinkClick r:id="rId9" tooltip="Ligh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light</a:t>
            </a:r>
            <a:r>
              <a:rPr lang="en-AU" sz="2400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r>
              <a:rPr lang="en-AU" sz="2400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The refractive index of most transparent materials decreases with increasing wavelength.</a:t>
            </a:r>
            <a:r>
              <a:rPr lang="en-AU" sz="2400" b="0" i="0" u="none" strike="noStrike" baseline="30000" dirty="0">
                <a:solidFill>
                  <a:srgbClr val="FFFF00"/>
                </a:solidFill>
                <a:effectLst/>
                <a:latin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[2]</a:t>
            </a:r>
            <a:r>
              <a:rPr lang="en-AU" sz="2400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 Since the </a:t>
            </a:r>
            <a:r>
              <a:rPr lang="en-AU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hlinkClick r:id="rId11" tooltip="Focal length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focal length</a:t>
            </a:r>
            <a:r>
              <a:rPr lang="en-AU" sz="2400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 of a lens depends on the refractive index, this variation in refractive index affects focusing.</a:t>
            </a:r>
            <a:endParaRPr lang="en-AU" sz="2400" b="0" i="0" baseline="30000" dirty="0"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  <a:p>
            <a:r>
              <a:rPr lang="en-AU" sz="2400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 Chromatic </a:t>
            </a:r>
            <a:r>
              <a:rPr lang="en-AU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hlinkClick r:id="rId12" tooltip="Aberration in optical system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aberration</a:t>
            </a:r>
            <a:r>
              <a:rPr lang="en-AU" sz="2400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 manifests itself as "fringes" of colour along boundaries that separate dark and bright parts of the image.</a:t>
            </a:r>
            <a:endParaRPr lang="en-AU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61605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B7CEE-1681-4C6E-AF86-FB0CA0C4D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ADEBF-BA6E-430D-AAC3-548AA6AEB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768155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005E3-95F6-48FC-A160-EEC38C75E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3354C-82D7-4A37-BEC5-8C5C8F7EB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720300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3D824-BD61-47F1-A17D-103394391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40FF-BCCB-47A9-81F9-FD2086725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0033553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1E50C-07FC-4316-8244-AAE030363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0DFB8-56B1-4360-AB59-39C9D551B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341876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3D824-BD61-47F1-A17D-103394391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40FF-BCCB-47A9-81F9-FD2086725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681531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1E50C-07FC-4316-8244-AAE030363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0DFB8-56B1-4360-AB59-39C9D551B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0744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6626A-F133-9688-C1DF-058134D1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A66C5-55CB-0E28-1997-616F2D187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6D166B6-0050-33E1-AFD9-B22C57105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9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761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92D2B-3B5B-471B-B351-102210A88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>
                <a:solidFill>
                  <a:srgbClr val="FFFF00"/>
                </a:solidFill>
              </a:rPr>
              <a:t>DOF: “Distance closest and range to  objects”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1F247-C057-4842-A919-7852ED38D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Select an </a:t>
            </a:r>
            <a:r>
              <a:rPr lang="en-AU" sz="3600" b="1" dirty="0">
                <a:solidFill>
                  <a:srgbClr val="FFFF00"/>
                </a:solidFill>
              </a:rPr>
              <a:t>aperture</a:t>
            </a:r>
            <a:r>
              <a:rPr lang="en-AU" dirty="0"/>
              <a:t> which will give you the focussing range – </a:t>
            </a:r>
          </a:p>
          <a:p>
            <a:r>
              <a:rPr lang="en-AU" dirty="0"/>
              <a:t>Check your </a:t>
            </a:r>
            <a:r>
              <a:rPr lang="en-AU" sz="4000" b="1" dirty="0">
                <a:solidFill>
                  <a:srgbClr val="FFFF00"/>
                </a:solidFill>
              </a:rPr>
              <a:t>exposure</a:t>
            </a:r>
            <a:r>
              <a:rPr lang="en-AU" dirty="0"/>
              <a:t>  for the lighting conditions.</a:t>
            </a:r>
          </a:p>
          <a:p>
            <a:r>
              <a:rPr lang="en-AU" dirty="0"/>
              <a:t>If hand held, you </a:t>
            </a:r>
            <a:r>
              <a:rPr lang="en-AU" sz="3200" b="1" dirty="0">
                <a:solidFill>
                  <a:srgbClr val="FFFF00"/>
                </a:solidFill>
              </a:rPr>
              <a:t>might need to increase the ISO </a:t>
            </a:r>
            <a:r>
              <a:rPr lang="en-AU" dirty="0"/>
              <a:t>for the sensor.</a:t>
            </a:r>
          </a:p>
          <a:p>
            <a:r>
              <a:rPr lang="en-AU" dirty="0"/>
              <a:t>If using a</a:t>
            </a:r>
            <a:r>
              <a:rPr lang="en-AU" sz="3600" b="1" dirty="0">
                <a:solidFill>
                  <a:srgbClr val="FFFF00"/>
                </a:solidFill>
              </a:rPr>
              <a:t> tripod</a:t>
            </a:r>
            <a:r>
              <a:rPr lang="en-AU" dirty="0"/>
              <a:t>, use a </a:t>
            </a:r>
            <a:r>
              <a:rPr lang="en-AU" b="1" dirty="0">
                <a:solidFill>
                  <a:srgbClr val="FFFF00"/>
                </a:solidFill>
              </a:rPr>
              <a:t>cable release or remote release </a:t>
            </a:r>
            <a:r>
              <a:rPr lang="en-AU" dirty="0"/>
              <a:t>for long exposures</a:t>
            </a:r>
          </a:p>
        </p:txBody>
      </p:sp>
    </p:spTree>
    <p:extLst>
      <p:ext uri="{BB962C8B-B14F-4D97-AF65-F5344CB8AC3E}">
        <p14:creationId xmlns:p14="http://schemas.microsoft.com/office/powerpoint/2010/main" val="63603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BE96B-2169-47AC-AB9A-05DE3A182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AU" dirty="0">
                <a:solidFill>
                  <a:srgbClr val="FFFF00"/>
                </a:solidFill>
              </a:rPr>
              <a:t>Aperture Selected when taking the photographic image</a:t>
            </a:r>
            <a:br>
              <a:rPr lang="en-AU" dirty="0">
                <a:solidFill>
                  <a:srgbClr val="FFFF00"/>
                </a:solidFill>
              </a:rPr>
            </a:br>
            <a:endParaRPr lang="en-AU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059927-22E1-C911-47B3-8ABD00249D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3502" y="1379564"/>
            <a:ext cx="9739443" cy="5478436"/>
          </a:xfrm>
        </p:spPr>
      </p:pic>
    </p:spTree>
    <p:extLst>
      <p:ext uri="{BB962C8B-B14F-4D97-AF65-F5344CB8AC3E}">
        <p14:creationId xmlns:p14="http://schemas.microsoft.com/office/powerpoint/2010/main" val="3513609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026D8-9581-7C4A-CA39-2B276AF6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A2C31-526E-C58B-4787-8710FD6B7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6BC0B4-4F85-3ABF-712F-DC7F737DE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5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FB42B-69A0-71AF-316F-24C572722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>
                <a:solidFill>
                  <a:srgbClr val="FFFF00"/>
                </a:solidFill>
              </a:rPr>
              <a:t>Hyper Focal Distance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D25A7-BD4B-6F63-C362-8D4FEFFDF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In </a:t>
            </a:r>
            <a:r>
              <a:rPr lang="en-AU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hlinkClick r:id="rId2" tooltip="Optic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optics</a:t>
            </a:r>
            <a:r>
              <a:rPr lang="en-AU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 and </a:t>
            </a:r>
            <a:r>
              <a:rPr lang="en-AU" b="0" i="0" u="sng" dirty="0">
                <a:solidFill>
                  <a:srgbClr val="FFFF00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photography</a:t>
            </a:r>
            <a:r>
              <a:rPr lang="en-AU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AU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hyperfocal distance</a:t>
            </a:r>
            <a:r>
              <a:rPr lang="en-AU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 is a distance beyond which all objects can be brought into an "acceptable" </a:t>
            </a:r>
            <a:r>
              <a:rPr lang="en-AU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hlinkClick r:id="rId4" tooltip="Focus (optics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focus</a:t>
            </a:r>
            <a:r>
              <a:rPr lang="en-AU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r>
              <a:rPr lang="en-AU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As the hyperfocal distance is the focus distance giving the maximum </a:t>
            </a:r>
            <a:r>
              <a:rPr lang="en-AU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hlinkClick r:id="rId5" tooltip="Depth of fiel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depth of field</a:t>
            </a:r>
            <a:r>
              <a:rPr lang="en-AU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, it is the most desirable distance to set the focus of a </a:t>
            </a:r>
            <a:r>
              <a:rPr lang="en-AU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hlinkClick r:id="rId6" tooltip="Fixed focus len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fixed-focus camera</a:t>
            </a:r>
            <a:r>
              <a:rPr lang="en-AU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.</a:t>
            </a:r>
            <a:endParaRPr lang="en-AU" b="0" i="0" baseline="30000" dirty="0"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  <a:p>
            <a:r>
              <a:rPr lang="en-AU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The hyperfocal distance is entirely dependent upon what level of sharpness is considered to be acceptable.</a:t>
            </a:r>
            <a:endParaRPr lang="en-A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250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14494-9A15-F564-08B6-84C0B90EB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663210"/>
          </a:xfrm>
        </p:spPr>
        <p:txBody>
          <a:bodyPr>
            <a:normAutofit/>
          </a:bodyPr>
          <a:lstStyle/>
          <a:p>
            <a:pPr algn="ctr"/>
            <a:r>
              <a:rPr lang="en-AU" dirty="0">
                <a:solidFill>
                  <a:srgbClr val="FFFF00"/>
                </a:solidFill>
              </a:rPr>
              <a:t>Hyper Focal Distance Focussing</a:t>
            </a:r>
            <a:br>
              <a:rPr lang="en-AU" dirty="0">
                <a:solidFill>
                  <a:srgbClr val="FFFF00"/>
                </a:solidFill>
              </a:rPr>
            </a:br>
            <a:r>
              <a:rPr lang="en-A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AU" dirty="0">
              <a:solidFill>
                <a:srgbClr val="FFFF00"/>
              </a:solidFill>
            </a:endParaRPr>
          </a:p>
        </p:txBody>
      </p:sp>
      <p:pic>
        <p:nvPicPr>
          <p:cNvPr id="5" name="Content Placeholder 4" descr="Diagram">
            <a:extLst>
              <a:ext uri="{FF2B5EF4-FFF2-40B4-BE49-F238E27FC236}">
                <a16:creationId xmlns:a16="http://schemas.microsoft.com/office/drawing/2014/main" id="{98C7C6C3-05AB-5C8D-284B-5976AF2573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96" y="2542251"/>
            <a:ext cx="3969733" cy="425094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CE591C-7EE0-1365-9623-324B55BB1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23" y="2493456"/>
            <a:ext cx="7643973" cy="429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26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DCD7C-4669-0E6E-5CF9-98BD9B75B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B8A71-2E8B-D537-FD13-9984FBA03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D47CCBA-DEBE-4C5C-BB5A-2E374C190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0"/>
            <a:ext cx="10279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2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9B89E-2DA8-704A-55C9-984EFFA7B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8625B-AC2A-201E-5BF2-869A2AC70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C30961E-4F26-5251-9B46-D33AD156A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8" y="0"/>
            <a:ext cx="10271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215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3D824-BD61-47F1-A17D-103394391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2400"/>
            <a:ext cx="10515600" cy="3565739"/>
          </a:xfrm>
        </p:spPr>
        <p:txBody>
          <a:bodyPr>
            <a:normAutofit/>
          </a:bodyPr>
          <a:lstStyle/>
          <a:p>
            <a:pPr algn="ctr"/>
            <a:r>
              <a:rPr lang="en-AU" dirty="0"/>
              <a:t>Wikipedia Definition</a:t>
            </a:r>
            <a:br>
              <a:rPr lang="en-AU" dirty="0"/>
            </a:br>
            <a:r>
              <a:rPr lang="en-AU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The </a:t>
            </a:r>
            <a:r>
              <a:rPr lang="en-AU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depth of field</a:t>
            </a:r>
            <a:r>
              <a:rPr lang="en-AU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n-AU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DOF</a:t>
            </a:r>
            <a:r>
              <a:rPr lang="en-AU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) is the distance between the nearest and the furthest objects that are in acceptably sharp focus in an image captured with a </a:t>
            </a:r>
            <a:r>
              <a:rPr lang="en-AU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hlinkClick r:id="rId2" tooltip="Camer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camera</a:t>
            </a:r>
            <a:r>
              <a:rPr lang="en-A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A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77DA3E0-C734-F2E0-BC2C-802D1223EA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11" y="3809784"/>
            <a:ext cx="4572322" cy="304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808E583-6C3B-8443-A79F-31C858173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110" y="3809786"/>
            <a:ext cx="4572322" cy="304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760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31E6E-F614-469D-B342-CDA933312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>
                <a:solidFill>
                  <a:srgbClr val="FFFF00"/>
                </a:solidFill>
              </a:rPr>
              <a:t>Type of Camera used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27EFB-593A-449D-8F3E-334DC5B53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3600" b="1" u="sng" dirty="0"/>
              <a:t>Compact Cameras </a:t>
            </a:r>
            <a:r>
              <a:rPr lang="en-AU" dirty="0"/>
              <a:t>– </a:t>
            </a:r>
            <a:r>
              <a:rPr lang="en-AU" i="1" dirty="0">
                <a:solidFill>
                  <a:srgbClr val="FFFF00"/>
                </a:solidFill>
              </a:rPr>
              <a:t>Lens – Aperture Control/Limited for DOF</a:t>
            </a:r>
          </a:p>
          <a:p>
            <a:r>
              <a:rPr lang="en-AU" sz="4000" b="1" dirty="0"/>
              <a:t>SLR Cameras </a:t>
            </a:r>
            <a:r>
              <a:rPr lang="en-AU" dirty="0"/>
              <a:t>- </a:t>
            </a:r>
            <a:r>
              <a:rPr lang="en-AU" i="1" dirty="0">
                <a:solidFill>
                  <a:srgbClr val="FFFF00"/>
                </a:solidFill>
              </a:rPr>
              <a:t>Lens – Aperture Control/Limited for DOF</a:t>
            </a:r>
          </a:p>
          <a:p>
            <a:r>
              <a:rPr lang="en-AU" sz="4000" b="1" dirty="0"/>
              <a:t>View/ Large Format Cameras </a:t>
            </a:r>
            <a:r>
              <a:rPr lang="en-AU" dirty="0"/>
              <a:t>–</a:t>
            </a:r>
            <a:r>
              <a:rPr lang="en-AU" i="1" dirty="0">
                <a:solidFill>
                  <a:srgbClr val="FFFF00"/>
                </a:solidFill>
              </a:rPr>
              <a:t> Tilt/Shift/Rotate Advantages for DOF and Perspective Correction</a:t>
            </a:r>
          </a:p>
          <a:p>
            <a:r>
              <a:rPr lang="en-AU" i="1" dirty="0">
                <a:solidFill>
                  <a:srgbClr val="FFFF00"/>
                </a:solidFill>
              </a:rPr>
              <a:t>Pin-Hole Camera – SLR/Medium Format/Large Format</a:t>
            </a:r>
          </a:p>
        </p:txBody>
      </p:sp>
    </p:spTree>
    <p:extLst>
      <p:ext uri="{BB962C8B-B14F-4D97-AF65-F5344CB8AC3E}">
        <p14:creationId xmlns:p14="http://schemas.microsoft.com/office/powerpoint/2010/main" val="2754439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AE6EE-0D8B-4F41-EB84-BBEAF176C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155" y="365125"/>
            <a:ext cx="5149645" cy="1325563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rgbClr val="FFFF00"/>
                </a:solidFill>
              </a:rPr>
              <a:t>View Camera Controls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3ED8FA84-BEA1-BBE1-F7A7-E65F6B71AC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82561" cy="6858000"/>
          </a:xfr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2452406-C0A1-8398-C847-AFF6B6D61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845" y="1346404"/>
            <a:ext cx="6208347" cy="429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379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D2001-5326-1A4F-744E-B6582CF19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3132" y="5748867"/>
            <a:ext cx="11446932" cy="1210732"/>
          </a:xfrm>
        </p:spPr>
        <p:txBody>
          <a:bodyPr>
            <a:normAutofit/>
          </a:bodyPr>
          <a:lstStyle/>
          <a:p>
            <a:pPr algn="ctr"/>
            <a:r>
              <a:rPr lang="en-AU" dirty="0">
                <a:solidFill>
                  <a:srgbClr val="FFFF00"/>
                </a:solidFill>
              </a:rPr>
              <a:t>Tilt Shift Lens – Samyang:$1,172;    CANON:$3,044</a:t>
            </a:r>
          </a:p>
        </p:txBody>
      </p:sp>
      <p:pic>
        <p:nvPicPr>
          <p:cNvPr id="1026" name="Picture 2" descr="Samyang 24mm f/3.5 Tilt &amp; Shift - Canon EOS Full Frame ">
            <a:extLst>
              <a:ext uri="{FF2B5EF4-FFF2-40B4-BE49-F238E27FC236}">
                <a16:creationId xmlns:a16="http://schemas.microsoft.com/office/drawing/2014/main" id="{8AFE63FA-3F6F-4EE3-57CF-4029903353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257096" cy="585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w Canon TS-E 24mm f/3.5L II Tilt-Shift Lens (1 YEAR AU WARRANTY + PRIORITY DELIVERY)">
            <a:extLst>
              <a:ext uri="{FF2B5EF4-FFF2-40B4-BE49-F238E27FC236}">
                <a16:creationId xmlns:a16="http://schemas.microsoft.com/office/drawing/2014/main" id="{D78FAABA-CA5A-39A7-9FB2-151D5CB9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534" y="0"/>
            <a:ext cx="5850466" cy="585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398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60CB8-603D-1009-3672-24B1204B2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9258E-A65C-B44A-A031-36DC408E9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980DDE-DF33-1210-4208-CB9B185EB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29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6501A-66B4-B446-DBF4-E5069536D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>
                <a:solidFill>
                  <a:srgbClr val="FFFF00"/>
                </a:solidFill>
              </a:rPr>
              <a:t>Pin Hole Cameras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16500-3C11-6E31-DD10-9CD761000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>
                <a:solidFill>
                  <a:srgbClr val="FFFF00"/>
                </a:solidFill>
              </a:rPr>
              <a:t>Camera Body “Adapter” + 1.0 cm Drilled Hole + “Pin Hole in Alfoil”</a:t>
            </a:r>
          </a:p>
          <a:p>
            <a:r>
              <a:rPr lang="en-AU" dirty="0">
                <a:solidFill>
                  <a:srgbClr val="FFFF00"/>
                </a:solidFill>
              </a:rPr>
              <a:t>Large DOF</a:t>
            </a:r>
          </a:p>
          <a:p>
            <a:r>
              <a:rPr lang="en-AU" dirty="0">
                <a:solidFill>
                  <a:srgbClr val="FFFF00"/>
                </a:solidFill>
              </a:rPr>
              <a:t>Disadvantage – “Soft Focus – compared to </a:t>
            </a:r>
            <a:r>
              <a:rPr lang="en-AU" dirty="0" err="1">
                <a:solidFill>
                  <a:srgbClr val="FFFF00"/>
                </a:solidFill>
              </a:rPr>
              <a:t>Qauality</a:t>
            </a:r>
            <a:r>
              <a:rPr lang="en-AU" dirty="0">
                <a:solidFill>
                  <a:srgbClr val="FFFF00"/>
                </a:solidFill>
              </a:rPr>
              <a:t> Lens</a:t>
            </a:r>
          </a:p>
          <a:p>
            <a:r>
              <a:rPr lang="en-AU" dirty="0">
                <a:solidFill>
                  <a:srgbClr val="FFFF00"/>
                </a:solidFill>
              </a:rPr>
              <a:t>Applications: “Art Images – Cyanotype, VanDyke Brown – Alternative Emulsions”</a:t>
            </a:r>
          </a:p>
          <a:p>
            <a:endParaRPr lang="en-A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765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0031B-0171-D258-9C6B-808E721E1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>
                <a:solidFill>
                  <a:srgbClr val="FFFF00"/>
                </a:solidFill>
              </a:rPr>
              <a:t>Focus Stacking - Technique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44AB1-1F9E-BEFD-D6DB-2CB772A42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i="1" u="sng" dirty="0">
                <a:solidFill>
                  <a:srgbClr val="FFFF00"/>
                </a:solidFill>
              </a:rPr>
              <a:t>Exposure of MULTIPLE IMAGES of the object/scene – without moving the camera – Use a Focussing </a:t>
            </a:r>
            <a:r>
              <a:rPr lang="en-AU" i="1" u="sng">
                <a:solidFill>
                  <a:srgbClr val="FFFF00"/>
                </a:solidFill>
              </a:rPr>
              <a:t>Rail fine adjustment</a:t>
            </a:r>
            <a:endParaRPr lang="en-AU" i="1" u="sng" dirty="0">
              <a:solidFill>
                <a:srgbClr val="FFFF00"/>
              </a:solidFill>
            </a:endParaRPr>
          </a:p>
          <a:p>
            <a:r>
              <a:rPr lang="en-AU" i="1" dirty="0">
                <a:solidFill>
                  <a:srgbClr val="FFFF00"/>
                </a:solidFill>
              </a:rPr>
              <a:t>MERGING the photos  - either manually or with automated software – such as Photoshop…..</a:t>
            </a:r>
          </a:p>
          <a:p>
            <a:r>
              <a:rPr lang="en-AU" i="1" dirty="0">
                <a:solidFill>
                  <a:srgbClr val="FFFF00"/>
                </a:solidFill>
              </a:rPr>
              <a:t>EVALUATIING the final “stacked image” – for further “post processing”</a:t>
            </a:r>
          </a:p>
        </p:txBody>
      </p:sp>
    </p:spTree>
    <p:extLst>
      <p:ext uri="{BB962C8B-B14F-4D97-AF65-F5344CB8AC3E}">
        <p14:creationId xmlns:p14="http://schemas.microsoft.com/office/powerpoint/2010/main" val="3192292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005E3-95F6-48FC-A160-EEC38C75E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AU" dirty="0">
                <a:solidFill>
                  <a:srgbClr val="FFFF00"/>
                </a:solidFill>
              </a:rPr>
              <a:t>Photo Stacking: “in-Camera” or “Post Processing”</a:t>
            </a:r>
            <a:br>
              <a:rPr lang="en-AU" dirty="0">
                <a:solidFill>
                  <a:srgbClr val="FFFF00"/>
                </a:solidFill>
              </a:rPr>
            </a:b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3354C-82D7-4A37-BEC5-8C5C8F7EB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AU" b="0" i="0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Which cameras can create focus stacked images?</a:t>
            </a:r>
          </a:p>
          <a:p>
            <a:pPr algn="l"/>
            <a:r>
              <a:rPr lang="en-AU" b="0" i="0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 1 OM-D E-M1 Mark II. The replacement to the Olympus OM-D E-M1, the E-M1 Mark II brings a higher resolution (20.4Mp) sensor, significantly improved ... 2 OM-D E-M1 (firmware version 4.0) 3 Olympus OM-D E-M5 Mark III. 4 OM-D E-M5 Mark II (firmware version 4.0) 5 OM-D E-M1X. More items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340755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31E6E-F614-469D-B342-CDA933312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>
                <a:solidFill>
                  <a:srgbClr val="FFFF00"/>
                </a:solidFill>
              </a:rPr>
              <a:t>Focus Stacking – for DOF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27EFB-593A-449D-8F3E-334DC5B53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>
                <a:solidFill>
                  <a:srgbClr val="FFFF00"/>
                </a:solidFill>
              </a:rPr>
              <a:t>Macro Photography  </a:t>
            </a:r>
            <a:r>
              <a:rPr lang="en-AU" dirty="0"/>
              <a:t>- Focus Stacking – improved DOF</a:t>
            </a:r>
          </a:p>
          <a:p>
            <a:r>
              <a:rPr lang="en-AU" dirty="0">
                <a:solidFill>
                  <a:srgbClr val="FFFF00"/>
                </a:solidFill>
              </a:rPr>
              <a:t>Landscape</a:t>
            </a:r>
            <a:r>
              <a:rPr lang="en-AU" dirty="0"/>
              <a:t> – Focus Stacking – improved DOF</a:t>
            </a:r>
          </a:p>
        </p:txBody>
      </p:sp>
    </p:spTree>
    <p:extLst>
      <p:ext uri="{BB962C8B-B14F-4D97-AF65-F5344CB8AC3E}">
        <p14:creationId xmlns:p14="http://schemas.microsoft.com/office/powerpoint/2010/main" val="8468833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005E3-95F6-48FC-A160-EEC38C75E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>
                <a:solidFill>
                  <a:srgbClr val="FFFF00"/>
                </a:solidFill>
              </a:rPr>
              <a:t>Tilt/Shift Lenses</a:t>
            </a:r>
            <a:br>
              <a:rPr lang="en-AU" dirty="0">
                <a:solidFill>
                  <a:srgbClr val="FFFF00"/>
                </a:solidFill>
              </a:rPr>
            </a:br>
            <a:r>
              <a:rPr lang="en-AU" dirty="0">
                <a:solidFill>
                  <a:srgbClr val="FFFF00"/>
                </a:solidFill>
              </a:rPr>
              <a:t>Perspective and DOF Assistance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3354C-82D7-4A37-BEC5-8C5C8F7EB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>
                <a:solidFill>
                  <a:srgbClr val="FFFF00"/>
                </a:solidFill>
              </a:rPr>
              <a:t>Similar advantages to View Camera Techniques</a:t>
            </a:r>
          </a:p>
          <a:p>
            <a:r>
              <a:rPr lang="en-AU" dirty="0">
                <a:solidFill>
                  <a:srgbClr val="FFFF00"/>
                </a:solidFill>
              </a:rPr>
              <a:t>Better Perspective Control – “Converging Buildings” – Architecture</a:t>
            </a:r>
          </a:p>
          <a:p>
            <a:r>
              <a:rPr lang="en-AU" dirty="0">
                <a:solidFill>
                  <a:srgbClr val="FFFF00"/>
                </a:solidFill>
              </a:rPr>
              <a:t>Better DOF Control (with Aperture Control) – “Landscapes”</a:t>
            </a:r>
          </a:p>
        </p:txBody>
      </p:sp>
    </p:spTree>
    <p:extLst>
      <p:ext uri="{BB962C8B-B14F-4D97-AF65-F5344CB8AC3E}">
        <p14:creationId xmlns:p14="http://schemas.microsoft.com/office/powerpoint/2010/main" val="8277674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3D824-BD61-47F1-A17D-103394391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>
                <a:solidFill>
                  <a:srgbClr val="FFFF00"/>
                </a:solidFill>
              </a:rPr>
              <a:t>Macro Photography DOF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40FF-BCCB-47A9-81F9-FD2086725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>
                <a:solidFill>
                  <a:srgbClr val="FFFF00"/>
                </a:solidFill>
              </a:rPr>
              <a:t>Use a Tripod</a:t>
            </a:r>
          </a:p>
          <a:p>
            <a:r>
              <a:rPr lang="en-AU" dirty="0">
                <a:solidFill>
                  <a:srgbClr val="FFFF00"/>
                </a:solidFill>
              </a:rPr>
              <a:t>Use a Focussing Rail</a:t>
            </a:r>
          </a:p>
          <a:p>
            <a:r>
              <a:rPr lang="en-AU" dirty="0">
                <a:solidFill>
                  <a:srgbClr val="FFFF00"/>
                </a:solidFill>
              </a:rPr>
              <a:t>Use Small Apertures – f/16; f/32..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15830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87C7B-E7F9-A551-8C6E-EC0E3E0DE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0D07A-40AB-BFA2-8379-EC1182FC4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8B6CAE-16F8-D0E6-914A-3EC481B1D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454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1E50C-07FC-4316-8244-AAE030363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>
                <a:solidFill>
                  <a:srgbClr val="FFFF00"/>
                </a:solidFill>
              </a:rPr>
              <a:t>British Museum Insects</a:t>
            </a:r>
            <a:br>
              <a:rPr lang="en-AU" dirty="0">
                <a:solidFill>
                  <a:srgbClr val="FFFF00"/>
                </a:solidFill>
              </a:rPr>
            </a:br>
            <a:r>
              <a:rPr lang="en-AU" dirty="0">
                <a:solidFill>
                  <a:srgbClr val="FFFF00"/>
                </a:solidFill>
              </a:rPr>
              <a:t>Extreme DOF Technique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0DFB8-56B1-4360-AB59-39C9D551B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>
                <a:hlinkClick r:id="rId2" action="ppaction://hlinkfile"/>
              </a:rPr>
              <a:t>MICRO PHOTOGOGRAPHY –INSECTS – BRITISH MUSEUM</a:t>
            </a: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519243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3D824-BD61-47F1-A17D-103394391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40FF-BCCB-47A9-81F9-FD2086725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27582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1E50C-07FC-4316-8244-AAE030363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>
                <a:solidFill>
                  <a:srgbClr val="FFFF00"/>
                </a:solidFill>
              </a:rPr>
              <a:t>Check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0DFB8-56B1-4360-AB59-39C9D551B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Power Point Presentation</a:t>
            </a:r>
          </a:p>
          <a:p>
            <a:r>
              <a:rPr lang="en-AU" dirty="0"/>
              <a:t>Laser Pointers</a:t>
            </a:r>
          </a:p>
          <a:p>
            <a:r>
              <a:rPr lang="en-AU" dirty="0"/>
              <a:t>Catalogues</a:t>
            </a:r>
          </a:p>
          <a:p>
            <a:r>
              <a:rPr lang="en-AU" dirty="0"/>
              <a:t>“Pin Hole Camera”</a:t>
            </a:r>
          </a:p>
          <a:p>
            <a:r>
              <a:rPr lang="en-AU" dirty="0"/>
              <a:t>Large Format – 5 x 4 </a:t>
            </a:r>
          </a:p>
          <a:p>
            <a:r>
              <a:rPr lang="en-AU" dirty="0"/>
              <a:t>Tilt/Shift Lens</a:t>
            </a:r>
          </a:p>
          <a:p>
            <a:r>
              <a:rPr lang="en-AU" dirty="0"/>
              <a:t>Lenses</a:t>
            </a:r>
          </a:p>
          <a:p>
            <a:r>
              <a:rPr lang="en-AU" dirty="0"/>
              <a:t>Cameras</a:t>
            </a:r>
          </a:p>
        </p:txBody>
      </p:sp>
    </p:spTree>
    <p:extLst>
      <p:ext uri="{BB962C8B-B14F-4D97-AF65-F5344CB8AC3E}">
        <p14:creationId xmlns:p14="http://schemas.microsoft.com/office/powerpoint/2010/main" val="36902870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31E6E-F614-469D-B342-CDA933312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27EFB-593A-449D-8F3E-334DC5B53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03930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B7CEE-1681-4C6E-AF86-FB0CA0C4D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ADEBF-BA6E-430D-AAC3-548AA6AEB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69475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005E3-95F6-48FC-A160-EEC38C75E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3354C-82D7-4A37-BEC5-8C5C8F7EB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59402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3D824-BD61-47F1-A17D-103394391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40FF-BCCB-47A9-81F9-FD2086725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96146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1E50C-07FC-4316-8244-AAE030363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0DFB8-56B1-4360-AB59-39C9D551B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40092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31E6E-F614-469D-B342-CDA933312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27EFB-593A-449D-8F3E-334DC5B53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43333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B7CEE-1681-4C6E-AF86-FB0CA0C4D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ADEBF-BA6E-430D-AAC3-548AA6AEB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4684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62B03-6316-87B7-B1CD-175CDCA02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507A7-92DE-5535-C288-CF94A4CA26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2B24E9-A421-1F3C-7701-DAAA00FE1B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2" r="-3" b="-3"/>
          <a:stretch/>
        </p:blipFill>
        <p:spPr>
          <a:xfrm>
            <a:off x="399458" y="0"/>
            <a:ext cx="11590484" cy="680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730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005E3-95F6-48FC-A160-EEC38C75E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3354C-82D7-4A37-BEC5-8C5C8F7EB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70377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BE96B-2169-47AC-AB9A-05DE3A182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F5E74-1D29-4E54-AF07-5096D5C49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38743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92D2B-3B5B-471B-B351-102210A88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1F247-C057-4842-A919-7852ED38D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21194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31E6E-F614-469D-B342-CDA933312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27EFB-593A-449D-8F3E-334DC5B53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24390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B7CEE-1681-4C6E-AF86-FB0CA0C4D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ADEBF-BA6E-430D-AAC3-548AA6AEB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76966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005E3-95F6-48FC-A160-EEC38C75E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3354C-82D7-4A37-BEC5-8C5C8F7EB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4252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3D824-BD61-47F1-A17D-103394391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40FF-BCCB-47A9-81F9-FD2086725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49260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1E50C-07FC-4316-8244-AAE030363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0DFB8-56B1-4360-AB59-39C9D551B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7666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BE96B-2169-47AC-AB9A-05DE3A182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F5E74-1D29-4E54-AF07-5096D5C49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37449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92D2B-3B5B-471B-B351-102210A88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1F247-C057-4842-A919-7852ED38D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5341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005E3-95F6-48FC-A160-EEC38C75E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>
                <a:solidFill>
                  <a:srgbClr val="FFFF00"/>
                </a:solidFill>
              </a:rPr>
              <a:t>Key 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3354C-82D7-4A37-BEC5-8C5C8F7EB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Lens</a:t>
            </a:r>
          </a:p>
          <a:p>
            <a:r>
              <a:rPr lang="en-AU" dirty="0"/>
              <a:t>Focus</a:t>
            </a:r>
          </a:p>
          <a:p>
            <a:r>
              <a:rPr lang="en-AU" dirty="0"/>
              <a:t>Pin Hole Lens</a:t>
            </a:r>
          </a:p>
          <a:p>
            <a:r>
              <a:rPr lang="en-AU" dirty="0"/>
              <a:t>Hyper Focal Distance Focussing</a:t>
            </a:r>
          </a:p>
          <a:p>
            <a:r>
              <a:rPr lang="en-AU" dirty="0"/>
              <a:t>View Camera Techniques</a:t>
            </a:r>
          </a:p>
          <a:p>
            <a:r>
              <a:rPr lang="en-AU" dirty="0"/>
              <a:t>Focus Stacking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717514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31E6E-F614-469D-B342-CDA933312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27EFB-593A-449D-8F3E-334DC5B53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47446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B7CEE-1681-4C6E-AF86-FB0CA0C4D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ADEBF-BA6E-430D-AAC3-548AA6AEB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4893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005E3-95F6-48FC-A160-EEC38C75E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3354C-82D7-4A37-BEC5-8C5C8F7EB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51971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3D824-BD61-47F1-A17D-103394391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40FF-BCCB-47A9-81F9-FD2086725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93756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1E50C-07FC-4316-8244-AAE030363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0DFB8-56B1-4360-AB59-39C9D551B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95560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BE96B-2169-47AC-AB9A-05DE3A182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F5E74-1D29-4E54-AF07-5096D5C49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73560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92D2B-3B5B-471B-B351-102210A88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1F247-C057-4842-A919-7852ED38D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88303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BE96B-2169-47AC-AB9A-05DE3A182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F5E74-1D29-4E54-AF07-5096D5C49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23709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92D2B-3B5B-471B-B351-102210A88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1F247-C057-4842-A919-7852ED38D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83457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31E6E-F614-469D-B342-CDA933312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27EFB-593A-449D-8F3E-334DC5B53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6691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1E50C-07FC-4316-8244-AAE030363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>
                <a:solidFill>
                  <a:srgbClr val="FFFF00"/>
                </a:solidFill>
              </a:rPr>
              <a:t>Factors Effecting DOF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0DFB8-56B1-4360-AB59-39C9D551B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>
                <a:solidFill>
                  <a:srgbClr val="FFFF00"/>
                </a:solidFill>
              </a:rPr>
              <a:t>Lens Selection: Focal Length of the Lens</a:t>
            </a:r>
          </a:p>
          <a:p>
            <a:r>
              <a:rPr lang="en-AU" dirty="0">
                <a:solidFill>
                  <a:srgbClr val="FFFF00"/>
                </a:solidFill>
              </a:rPr>
              <a:t>Lens Selection: Quality of the Lens</a:t>
            </a:r>
          </a:p>
          <a:p>
            <a:r>
              <a:rPr lang="en-AU" dirty="0">
                <a:solidFill>
                  <a:srgbClr val="FFFF00"/>
                </a:solidFill>
              </a:rPr>
              <a:t>Aperture Selected when taking the photographic image</a:t>
            </a:r>
          </a:p>
          <a:p>
            <a:r>
              <a:rPr lang="en-AU" dirty="0">
                <a:solidFill>
                  <a:srgbClr val="FFFF00"/>
                </a:solidFill>
              </a:rPr>
              <a:t>Distance closest and range to  objects being photographed to be in focus</a:t>
            </a:r>
          </a:p>
          <a:p>
            <a:r>
              <a:rPr lang="en-AU" dirty="0">
                <a:solidFill>
                  <a:srgbClr val="FFFF00"/>
                </a:solidFill>
              </a:rPr>
              <a:t>Type of Camera used: Mobile; Compact; SLR; Large Format</a:t>
            </a:r>
          </a:p>
          <a:p>
            <a:r>
              <a:rPr lang="en-AU" dirty="0">
                <a:solidFill>
                  <a:srgbClr val="FFFF00"/>
                </a:solidFill>
              </a:rPr>
              <a:t>Use a Tilt</a:t>
            </a:r>
            <a:r>
              <a:rPr lang="en-AU">
                <a:solidFill>
                  <a:srgbClr val="FFFF00"/>
                </a:solidFill>
              </a:rPr>
              <a:t>/Shift Lens </a:t>
            </a:r>
            <a:endParaRPr lang="en-AU" dirty="0">
              <a:solidFill>
                <a:srgbClr val="FFFF00"/>
              </a:solidFill>
            </a:endParaRPr>
          </a:p>
          <a:p>
            <a:r>
              <a:rPr lang="en-AU" dirty="0">
                <a:solidFill>
                  <a:srgbClr val="FFFF00"/>
                </a:solidFill>
              </a:rPr>
              <a:t>Exposure: Hand held?; Cable/Remote; Tripod; </a:t>
            </a:r>
          </a:p>
          <a:p>
            <a:r>
              <a:rPr lang="en-AU" dirty="0">
                <a:solidFill>
                  <a:srgbClr val="FFFF00"/>
                </a:solidFill>
              </a:rPr>
              <a:t>Photo Stacking: “in-Camera” or “Post Processing”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716584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B7CEE-1681-4C6E-AF86-FB0CA0C4D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ADEBF-BA6E-430D-AAC3-548AA6AEB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5121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005E3-95F6-48FC-A160-EEC38C75E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3354C-82D7-4A37-BEC5-8C5C8F7EB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74163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3D824-BD61-47F1-A17D-103394391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40FF-BCCB-47A9-81F9-FD2086725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12269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1E50C-07FC-4316-8244-AAE030363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0DFB8-56B1-4360-AB59-39C9D551B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84674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31E6E-F614-469D-B342-CDA933312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27EFB-593A-449D-8F3E-334DC5B53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88080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B7CEE-1681-4C6E-AF86-FB0CA0C4D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ADEBF-BA6E-430D-AAC3-548AA6AEB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81529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005E3-95F6-48FC-A160-EEC38C75E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3354C-82D7-4A37-BEC5-8C5C8F7EB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11708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3D824-BD61-47F1-A17D-103394391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40FF-BCCB-47A9-81F9-FD2086725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10479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1E50C-07FC-4316-8244-AAE030363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0DFB8-56B1-4360-AB59-39C9D551B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35793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3D824-BD61-47F1-A17D-103394391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40FF-BCCB-47A9-81F9-FD2086725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9584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BE96B-2169-47AC-AB9A-05DE3A182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>
                <a:solidFill>
                  <a:srgbClr val="FFFF00"/>
                </a:solidFill>
              </a:rPr>
              <a:t>Lens Selection: Focal Length of the Lens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F5E74-1D29-4E54-AF07-5096D5C49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 </a:t>
            </a:r>
            <a:r>
              <a:rPr lang="en-AU" dirty="0">
                <a:solidFill>
                  <a:srgbClr val="FFFF00"/>
                </a:solidFill>
              </a:rPr>
              <a:t>Standard Lens -          50 mm </a:t>
            </a:r>
          </a:p>
          <a:p>
            <a:r>
              <a:rPr lang="en-AU" dirty="0">
                <a:solidFill>
                  <a:srgbClr val="FFFF00"/>
                </a:solidFill>
              </a:rPr>
              <a:t>Wide Angle Lens -    14 mm, 28 mm, …. – Higher DOF</a:t>
            </a:r>
          </a:p>
          <a:p>
            <a:r>
              <a:rPr lang="en-AU" dirty="0">
                <a:solidFill>
                  <a:srgbClr val="FFFF00"/>
                </a:solidFill>
              </a:rPr>
              <a:t>Telephoto Lens: -      200mm, 400 mm, 800 mm – Narrow DOF</a:t>
            </a:r>
          </a:p>
          <a:p>
            <a:r>
              <a:rPr lang="en-AU" dirty="0">
                <a:solidFill>
                  <a:srgbClr val="FFFF00"/>
                </a:solidFill>
              </a:rPr>
              <a:t>Macro Lenses –         50 mm. 100 mm, 180 mm</a:t>
            </a:r>
          </a:p>
          <a:p>
            <a:r>
              <a:rPr lang="en-AU" dirty="0">
                <a:solidFill>
                  <a:srgbClr val="FFFF00"/>
                </a:solidFill>
              </a:rPr>
              <a:t>Microscope Lenses ….</a:t>
            </a:r>
          </a:p>
        </p:txBody>
      </p:sp>
    </p:spTree>
    <p:extLst>
      <p:ext uri="{BB962C8B-B14F-4D97-AF65-F5344CB8AC3E}">
        <p14:creationId xmlns:p14="http://schemas.microsoft.com/office/powerpoint/2010/main" val="22116219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1E50C-07FC-4316-8244-AAE030363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0DFB8-56B1-4360-AB59-39C9D551B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92481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31E6E-F614-469D-B342-CDA933312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27EFB-593A-449D-8F3E-334DC5B53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29181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B7CEE-1681-4C6E-AF86-FB0CA0C4D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ADEBF-BA6E-430D-AAC3-548AA6AEB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03917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005E3-95F6-48FC-A160-EEC38C75E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3354C-82D7-4A37-BEC5-8C5C8F7EB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19046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3D824-BD61-47F1-A17D-103394391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40FF-BCCB-47A9-81F9-FD2086725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57646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1E50C-07FC-4316-8244-AAE030363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0DFB8-56B1-4360-AB59-39C9D551B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54995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31E6E-F614-469D-B342-CDA933312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27EFB-593A-449D-8F3E-334DC5B53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57701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B7CEE-1681-4C6E-AF86-FB0CA0C4D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ADEBF-BA6E-430D-AAC3-548AA6AEB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03124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005E3-95F6-48FC-A160-EEC38C75E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3354C-82D7-4A37-BEC5-8C5C8F7EB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91413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BE96B-2169-47AC-AB9A-05DE3A182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F5E74-1D29-4E54-AF07-5096D5C49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7414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92D2B-3B5B-471B-B351-102210A88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>
                <a:solidFill>
                  <a:srgbClr val="FFFF00"/>
                </a:solidFill>
              </a:rPr>
              <a:t>Lens Selection: </a:t>
            </a:r>
            <a:r>
              <a:rPr lang="en-AU" b="1" u="sng" dirty="0">
                <a:solidFill>
                  <a:srgbClr val="FFFF00"/>
                </a:solidFill>
              </a:rPr>
              <a:t>Quality of the Lens</a:t>
            </a:r>
            <a:br>
              <a:rPr lang="en-AU" b="1" dirty="0">
                <a:solidFill>
                  <a:srgbClr val="FFFF00"/>
                </a:solidFill>
              </a:rPr>
            </a:br>
            <a:endParaRPr lang="en-AU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1F247-C057-4842-A919-7852ED38D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>
                <a:solidFill>
                  <a:srgbClr val="FFFF00"/>
                </a:solidFill>
              </a:rPr>
              <a:t>Standard ‘Kit’ lenses – &gt;&gt; “Aberration” – low cost</a:t>
            </a:r>
          </a:p>
          <a:p>
            <a:r>
              <a:rPr lang="en-AU" dirty="0">
                <a:solidFill>
                  <a:srgbClr val="FFFF00"/>
                </a:solidFill>
              </a:rPr>
              <a:t>Multicoated High Quality lenses – Reduced  “Aberration” - expensive</a:t>
            </a:r>
          </a:p>
          <a:p>
            <a:r>
              <a:rPr lang="en-AU" dirty="0">
                <a:solidFill>
                  <a:srgbClr val="FFFF00"/>
                </a:solidFill>
              </a:rPr>
              <a:t>Optical Aberration  - “Distortion”/”Blurred”/”Soft Focus”</a:t>
            </a:r>
          </a:p>
          <a:p>
            <a:r>
              <a:rPr lang="en-AU" dirty="0">
                <a:solidFill>
                  <a:srgbClr val="FFFF00"/>
                </a:solidFill>
              </a:rPr>
              <a:t>Chromogenic Aberration – “Distortion”/”Blurred”/”Soft Focus”</a:t>
            </a:r>
          </a:p>
          <a:p>
            <a:endParaRPr lang="en-A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77629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92D2B-3B5B-471B-B351-102210A88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1F247-C057-4842-A919-7852ED38D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625696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31E6E-F614-469D-B342-CDA933312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27EFB-593A-449D-8F3E-334DC5B53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508342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B7CEE-1681-4C6E-AF86-FB0CA0C4D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ADEBF-BA6E-430D-AAC3-548AA6AEB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738918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005E3-95F6-48FC-A160-EEC38C75E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3354C-82D7-4A37-BEC5-8C5C8F7EB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510617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3D824-BD61-47F1-A17D-103394391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40FF-BCCB-47A9-81F9-FD2086725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867299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1E50C-07FC-4316-8244-AAE030363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0DFB8-56B1-4360-AB59-39C9D551B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18984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BE96B-2169-47AC-AB9A-05DE3A182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F5E74-1D29-4E54-AF07-5096D5C49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01464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92D2B-3B5B-471B-B351-102210A88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1F247-C057-4842-A919-7852ED38D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570178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31E6E-F614-469D-B342-CDA933312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27EFB-593A-449D-8F3E-334DC5B53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14155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B7CEE-1681-4C6E-AF86-FB0CA0C4D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ADEBF-BA6E-430D-AAC3-548AA6AEB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66897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FF6BB-4F77-CC29-6D13-8A2223925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>
                <a:solidFill>
                  <a:srgbClr val="FFFF00"/>
                </a:solidFill>
              </a:rPr>
              <a:t>Optical Aberration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6B68A-B928-12D3-0B58-A3FDBE94B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In </a:t>
            </a:r>
            <a:r>
              <a:rPr lang="en-AU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hlinkClick r:id="rId2" tooltip="Optic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optics</a:t>
            </a:r>
            <a:r>
              <a:rPr lang="en-AU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AU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aberration</a:t>
            </a:r>
            <a:r>
              <a:rPr lang="en-AU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 is a property of optical systems, such as </a:t>
            </a:r>
            <a:r>
              <a:rPr lang="en-AU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hlinkClick r:id="rId3" tooltip="Lens (optics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lenses</a:t>
            </a:r>
            <a:r>
              <a:rPr lang="en-AU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, that causes </a:t>
            </a:r>
            <a:r>
              <a:rPr lang="en-AU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hlinkClick r:id="rId4" tooltip="Ligh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light</a:t>
            </a:r>
            <a:r>
              <a:rPr lang="en-AU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 to be spread out over some region of space rather than focused to a point.</a:t>
            </a:r>
            <a:endParaRPr lang="en-AU" b="0" i="0" baseline="30000" dirty="0"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  <a:p>
            <a:r>
              <a:rPr lang="en-AU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Aberrations cause the image formed by a lens to be blurred or distorted, with the nature of the distortion depending on the type of aberration.</a:t>
            </a:r>
          </a:p>
          <a:p>
            <a:r>
              <a:rPr lang="en-AU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Aberration can be defined as a departure of the performance of an optical system from the predictions of </a:t>
            </a:r>
            <a:r>
              <a:rPr lang="en-AU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hlinkClick r:id="rId5" tooltip="Paraxial optic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paraxial optics</a:t>
            </a:r>
            <a:r>
              <a:rPr lang="en-AU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.</a:t>
            </a:r>
            <a:endParaRPr lang="en-A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684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005E3-95F6-48FC-A160-EEC38C75E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3354C-82D7-4A37-BEC5-8C5C8F7EB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0563803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3D824-BD61-47F1-A17D-103394391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40FF-BCCB-47A9-81F9-FD2086725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150913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1E50C-07FC-4316-8244-AAE030363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0DFB8-56B1-4360-AB59-39C9D551B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702953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BE96B-2169-47AC-AB9A-05DE3A182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F5E74-1D29-4E54-AF07-5096D5C49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033948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92D2B-3B5B-471B-B351-102210A88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1F247-C057-4842-A919-7852ED38D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55633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BE96B-2169-47AC-AB9A-05DE3A182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F5E74-1D29-4E54-AF07-5096D5C49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275679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92D2B-3B5B-471B-B351-102210A88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1F247-C057-4842-A919-7852ED38D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011127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31E6E-F614-469D-B342-CDA933312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27EFB-593A-449D-8F3E-334DC5B53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438580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B7CEE-1681-4C6E-AF86-FB0CA0C4D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ADEBF-BA6E-430D-AAC3-548AA6AEB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192006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005E3-95F6-48FC-A160-EEC38C75E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3354C-82D7-4A37-BEC5-8C5C8F7EB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0367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747</TotalTime>
  <Words>1007</Words>
  <Application>Microsoft Office PowerPoint</Application>
  <PresentationFormat>Widescreen</PresentationFormat>
  <Paragraphs>95</Paragraphs>
  <Slides>115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20" baseType="lpstr">
      <vt:lpstr>Arial</vt:lpstr>
      <vt:lpstr>Calibri</vt:lpstr>
      <vt:lpstr>Calibri Light</vt:lpstr>
      <vt:lpstr>Roboto</vt:lpstr>
      <vt:lpstr>Office Theme</vt:lpstr>
      <vt:lpstr>Photographic Depth of Field  Phillip Island Photographic Society Monday, 3rd October 2022 </vt:lpstr>
      <vt:lpstr>Wikipedia Definition The depth of field (DOF) is the distance between the nearest and the furthest objects that are in acceptably sharp focus in an image captured with a camera.</vt:lpstr>
      <vt:lpstr>PowerPoint Presentation</vt:lpstr>
      <vt:lpstr>PowerPoint Presentation</vt:lpstr>
      <vt:lpstr>Key Words</vt:lpstr>
      <vt:lpstr>Factors Effecting DOF</vt:lpstr>
      <vt:lpstr>Lens Selection: Focal Length of the Lens</vt:lpstr>
      <vt:lpstr>Lens Selection: Quality of the Lens </vt:lpstr>
      <vt:lpstr>Optical Aberration</vt:lpstr>
      <vt:lpstr>Optical Aberration</vt:lpstr>
      <vt:lpstr>Chromogenic Aberration</vt:lpstr>
      <vt:lpstr>PowerPoint Presentation</vt:lpstr>
      <vt:lpstr>DOF: “Distance closest and range to  objects”</vt:lpstr>
      <vt:lpstr>Aperture Selected when taking the photographic image </vt:lpstr>
      <vt:lpstr>PowerPoint Presentation</vt:lpstr>
      <vt:lpstr>Hyper Focal Distance</vt:lpstr>
      <vt:lpstr>Hyper Focal Distance Focussing .</vt:lpstr>
      <vt:lpstr>PowerPoint Presentation</vt:lpstr>
      <vt:lpstr>PowerPoint Presentation</vt:lpstr>
      <vt:lpstr>Type of Camera used</vt:lpstr>
      <vt:lpstr>View Camera Controls</vt:lpstr>
      <vt:lpstr>Tilt Shift Lens – Samyang:$1,172;    CANON:$3,044</vt:lpstr>
      <vt:lpstr>PowerPoint Presentation</vt:lpstr>
      <vt:lpstr>Pin Hole Cameras</vt:lpstr>
      <vt:lpstr>Focus Stacking - Technique</vt:lpstr>
      <vt:lpstr>Photo Stacking: “in-Camera” or “Post Processing” </vt:lpstr>
      <vt:lpstr>Focus Stacking – for DOF</vt:lpstr>
      <vt:lpstr>Tilt/Shift Lenses Perspective and DOF Assistance</vt:lpstr>
      <vt:lpstr>Macro Photography DOF</vt:lpstr>
      <vt:lpstr>British Museum Insects Extreme DOF Technique</vt:lpstr>
      <vt:lpstr>PowerPoint Presentation</vt:lpstr>
      <vt:lpstr>Check List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Lightroom Classic Tutotials</dc:title>
  <dc:creator>Bert Hoveling</dc:creator>
  <cp:lastModifiedBy>Bert Hoveling</cp:lastModifiedBy>
  <cp:revision>71</cp:revision>
  <dcterms:created xsi:type="dcterms:W3CDTF">2021-10-06T02:06:18Z</dcterms:created>
  <dcterms:modified xsi:type="dcterms:W3CDTF">2022-10-02T12:13:47Z</dcterms:modified>
</cp:coreProperties>
</file>